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handoutMasterIdLst>
    <p:handoutMasterId r:id="rId15"/>
  </p:handoutMasterIdLst>
  <p:sldIdLst>
    <p:sldId id="257" r:id="rId2"/>
    <p:sldId id="258" r:id="rId3"/>
    <p:sldId id="259" r:id="rId4"/>
    <p:sldId id="368" r:id="rId5"/>
    <p:sldId id="369" r:id="rId6"/>
    <p:sldId id="370" r:id="rId7"/>
    <p:sldId id="371" r:id="rId8"/>
    <p:sldId id="372" r:id="rId9"/>
    <p:sldId id="373" r:id="rId10"/>
    <p:sldId id="374" r:id="rId11"/>
    <p:sldId id="375" r:id="rId12"/>
    <p:sldId id="376" r:id="rId1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92" autoAdjust="0"/>
    <p:restoredTop sz="94660"/>
  </p:normalViewPr>
  <p:slideViewPr>
    <p:cSldViewPr>
      <p:cViewPr varScale="1">
        <p:scale>
          <a:sx n="96" d="100"/>
          <a:sy n="96" d="100"/>
        </p:scale>
        <p:origin x="768" y="7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ZERO AND NEGATIVE EXPONENT</a:t>
            </a: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913912F-84D0-45A2-AA6F-0EB63ECFB14F}" type="datetimeFigureOut">
              <a:rPr lang="en-US" smtClean="0"/>
              <a:pPr/>
              <a:t>2/16/2017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A6E439E-0625-445B-BDA5-391B50BDBE25}" type="slidenum">
              <a:rPr lang="en-US" smtClean="0"/>
              <a:pPr/>
              <a:t>‹#›</a:t>
            </a:fld>
            <a:endParaRPr lang="en-US"/>
          </a:p>
        </p:txBody>
      </p:sp>
    </p:spTree>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ZERO AND NEGATIVE EXPONENT</a:t>
            </a: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CB2E5F-FCC9-46D9-92BB-21BF556528A3}" type="datetimeFigureOut">
              <a:rPr lang="en-US" smtClean="0"/>
              <a:pPr/>
              <a:t>2/16/2017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725194-D0B3-4E3C-935D-F30A7CD7FF03}" type="slidenum">
              <a:rPr lang="en-US" smtClean="0"/>
              <a:pPr/>
              <a:t>‹#›</a:t>
            </a:fld>
            <a:endParaRPr lang="en-US"/>
          </a:p>
        </p:txBody>
      </p:sp>
    </p:spTree>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ZERO AND NEGATIVE EXPONENT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Header Placeholder 4"/>
          <p:cNvSpPr>
            <a:spLocks noGrp="1"/>
          </p:cNvSpPr>
          <p:nvPr>
            <p:ph type="hdr" sz="quarter" idx="11"/>
          </p:nvPr>
        </p:nvSpPr>
        <p:spPr/>
        <p:txBody>
          <a:bodyPr/>
          <a:lstStyle/>
          <a:p>
            <a:r>
              <a:rPr lang="en-US"/>
              <a:t>ZERO AND NEGATIVE EXPONENT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6BBCC1D-6D34-4BB4-81AD-D94EC416E488}" type="datetimeFigureOut">
              <a:rPr lang="en-US" smtClean="0"/>
              <a:pPr/>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1184931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6BBCC1D-6D34-4BB4-81AD-D94EC416E488}" type="datetimeFigureOut">
              <a:rPr lang="en-US" smtClean="0"/>
              <a:pPr/>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1833645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6BBCC1D-6D34-4BB4-81AD-D94EC416E488}" type="datetimeFigureOut">
              <a:rPr lang="en-US" smtClean="0"/>
              <a:pPr/>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133735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6BBCC1D-6D34-4BB4-81AD-D94EC416E488}" type="datetimeFigureOut">
              <a:rPr lang="en-US" smtClean="0"/>
              <a:pPr/>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2107533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6BBCC1D-6D34-4BB4-81AD-D94EC416E488}" type="datetimeFigureOut">
              <a:rPr lang="en-US" smtClean="0"/>
              <a:pPr/>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2609508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6BBCC1D-6D34-4BB4-81AD-D94EC416E488}" type="datetimeFigureOut">
              <a:rPr lang="en-US" smtClean="0"/>
              <a:pPr/>
              <a:t>2/16/2017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3804487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6BBCC1D-6D34-4BB4-81AD-D94EC416E488}" type="datetimeFigureOut">
              <a:rPr lang="en-US" smtClean="0"/>
              <a:pPr/>
              <a:t>2/16/2017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10569152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6BBCC1D-6D34-4BB4-81AD-D94EC416E488}" type="datetimeFigureOut">
              <a:rPr lang="en-US" smtClean="0"/>
              <a:pPr/>
              <a:t>2/16/2017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4228010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BBCC1D-6D34-4BB4-81AD-D94EC416E488}" type="datetimeFigureOut">
              <a:rPr lang="en-US" smtClean="0"/>
              <a:pPr/>
              <a:t>2/16/2017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227731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BBCC1D-6D34-4BB4-81AD-D94EC416E488}" type="datetimeFigureOut">
              <a:rPr lang="en-US" smtClean="0"/>
              <a:pPr/>
              <a:t>2/16/2017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16200659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BBCC1D-6D34-4BB4-81AD-D94EC416E488}" type="datetimeFigureOut">
              <a:rPr lang="en-US" smtClean="0"/>
              <a:pPr/>
              <a:t>2/16/2017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188A224-2CD8-4A9D-A892-02EFAF660AFD}" type="slidenum">
              <a:rPr lang="en-US" smtClean="0"/>
              <a:pPr/>
              <a:t>‹#›</a:t>
            </a:fld>
            <a:endParaRPr lang="en-US"/>
          </a:p>
        </p:txBody>
      </p:sp>
    </p:spTree>
    <p:extLst>
      <p:ext uri="{BB962C8B-B14F-4D97-AF65-F5344CB8AC3E}">
        <p14:creationId xmlns:p14="http://schemas.microsoft.com/office/powerpoint/2010/main" val="1068303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6BBCC1D-6D34-4BB4-81AD-D94EC416E488}" type="datetimeFigureOut">
              <a:rPr lang="en-US" smtClean="0"/>
              <a:pPr/>
              <a:t>2/16/2017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F188A224-2CD8-4A9D-A892-02EFAF660AFD}" type="slidenum">
              <a:rPr lang="en-US" smtClean="0"/>
              <a:pPr/>
              <a:t>‹#›</a:t>
            </a:fld>
            <a:endParaRPr lang="en-US"/>
          </a:p>
        </p:txBody>
      </p:sp>
    </p:spTree>
    <p:extLst>
      <p:ext uri="{BB962C8B-B14F-4D97-AF65-F5344CB8AC3E}">
        <p14:creationId xmlns:p14="http://schemas.microsoft.com/office/powerpoint/2010/main" val="2149975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4.wmf"/><Relationship Id="rId5" Type="http://schemas.openxmlformats.org/officeDocument/2006/relationships/oleObject" Target="../embeddings/oleObject2.bin"/><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5.wmf"/><Relationship Id="rId5" Type="http://schemas.openxmlformats.org/officeDocument/2006/relationships/oleObject" Target="../embeddings/oleObject3.bin"/><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1.bin"/><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597819"/>
            <a:ext cx="8153400" cy="1102519"/>
          </a:xfrm>
        </p:spPr>
        <p:txBody>
          <a:bodyPr>
            <a:normAutofit/>
          </a:bodyPr>
          <a:lstStyle/>
          <a:p>
            <a:r>
              <a:rPr lang="en-US" sz="3600" b="1" dirty="0"/>
              <a:t>Theoretical and Experimental Probability</a:t>
            </a:r>
            <a:endParaRPr lang="en-US" sz="3600" dirty="0"/>
          </a:p>
        </p:txBody>
      </p:sp>
      <p:sp>
        <p:nvSpPr>
          <p:cNvPr id="3" name="Subtitle 2"/>
          <p:cNvSpPr>
            <a:spLocks noGrp="1"/>
          </p:cNvSpPr>
          <p:nvPr>
            <p:ph type="subTitle" idx="1"/>
          </p:nvPr>
        </p:nvSpPr>
        <p:spPr/>
        <p:txBody>
          <a:bodyPr/>
          <a:lstStyle/>
          <a:p>
            <a:r>
              <a:rPr lang="en-US" dirty="0"/>
              <a:t>Unit </a:t>
            </a:r>
            <a:r>
              <a:rPr lang="en-US"/>
              <a:t>12 Lesson </a:t>
            </a:r>
            <a:r>
              <a:rPr lang="en-US" dirty="0"/>
              <a:t>7</a:t>
            </a:r>
          </a:p>
        </p:txBody>
      </p:sp>
      <p:pic>
        <p:nvPicPr>
          <p:cNvPr id="7" name="Picture 2" descr="C:\Users\nicart\Dropbox\algebra 1\Horizontal 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831" y="691223"/>
            <a:ext cx="8229600" cy="103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2057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8382000" cy="830997"/>
          </a:xfrm>
          <a:prstGeom prst="rect">
            <a:avLst/>
          </a:prstGeom>
          <a:noFill/>
        </p:spPr>
        <p:txBody>
          <a:bodyPr wrap="square" rtlCol="0">
            <a:spAutoFit/>
          </a:bodyPr>
          <a:lstStyle/>
          <a:p>
            <a:r>
              <a:rPr lang="en-US" sz="2400" b="1" dirty="0">
                <a:solidFill>
                  <a:srgbClr val="0070C0"/>
                </a:solidFill>
              </a:rPr>
              <a:t>Sample Problem 1. </a:t>
            </a:r>
            <a:r>
              <a:rPr lang="en-US" sz="2400" b="1" dirty="0"/>
              <a:t>Solve Problem involving theoretical and experimental probability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6" name="TextBox 5"/>
          <p:cNvSpPr txBox="1"/>
          <p:nvPr/>
        </p:nvSpPr>
        <p:spPr>
          <a:xfrm>
            <a:off x="381000" y="1352550"/>
            <a:ext cx="8305800" cy="1200329"/>
          </a:xfrm>
          <a:prstGeom prst="rect">
            <a:avLst/>
          </a:prstGeom>
          <a:noFill/>
        </p:spPr>
        <p:txBody>
          <a:bodyPr wrap="square" rtlCol="0">
            <a:spAutoFit/>
          </a:bodyPr>
          <a:lstStyle/>
          <a:p>
            <a:r>
              <a:rPr lang="en-US" sz="2400" dirty="0"/>
              <a:t>3. From a deck of cards, four cards are drawn at random. What is the probability that:</a:t>
            </a:r>
          </a:p>
          <a:p>
            <a:r>
              <a:rPr lang="en-US" sz="2400" dirty="0"/>
              <a:t>A. All four are aces?</a:t>
            </a:r>
          </a:p>
        </p:txBody>
      </p:sp>
      <p:sp>
        <p:nvSpPr>
          <p:cNvPr id="7" name="TextBox 6"/>
          <p:cNvSpPr txBox="1"/>
          <p:nvPr/>
        </p:nvSpPr>
        <p:spPr>
          <a:xfrm>
            <a:off x="381000" y="2523743"/>
            <a:ext cx="2133600" cy="461665"/>
          </a:xfrm>
          <a:prstGeom prst="rect">
            <a:avLst/>
          </a:prstGeom>
          <a:noFill/>
        </p:spPr>
        <p:txBody>
          <a:bodyPr wrap="square" rtlCol="0">
            <a:spAutoFit/>
          </a:bodyPr>
          <a:lstStyle/>
          <a:p>
            <a:r>
              <a:rPr lang="en-US" sz="2400" dirty="0"/>
              <a:t>Solution: </a:t>
            </a:r>
          </a:p>
        </p:txBody>
      </p:sp>
      <p:sp>
        <p:nvSpPr>
          <p:cNvPr id="8" name="TextBox 7"/>
          <p:cNvSpPr txBox="1"/>
          <p:nvPr/>
        </p:nvSpPr>
        <p:spPr>
          <a:xfrm>
            <a:off x="381000" y="2947450"/>
            <a:ext cx="7924800" cy="1200329"/>
          </a:xfrm>
          <a:prstGeom prst="rect">
            <a:avLst/>
          </a:prstGeom>
          <a:noFill/>
        </p:spPr>
        <p:txBody>
          <a:bodyPr wrap="square" rtlCol="0">
            <a:spAutoFit/>
          </a:bodyPr>
          <a:lstStyle/>
          <a:p>
            <a:r>
              <a:rPr lang="en-US" sz="2400" dirty="0"/>
              <a:t>A. n(S) 		= </a:t>
            </a:r>
            <a:r>
              <a:rPr lang="en-US" sz="2000" dirty="0"/>
              <a:t>total number of ways of drawing four cards out of 52</a:t>
            </a:r>
            <a:endParaRPr lang="en-US" sz="2400" dirty="0"/>
          </a:p>
          <a:p>
            <a:r>
              <a:rPr lang="en-US" sz="2400" dirty="0"/>
              <a:t>		= </a:t>
            </a:r>
          </a:p>
          <a:p>
            <a:r>
              <a:rPr lang="en-US" sz="2400" dirty="0"/>
              <a:t> 		= 270,725 ways</a:t>
            </a:r>
          </a:p>
        </p:txBody>
      </p:sp>
      <p:sp>
        <p:nvSpPr>
          <p:cNvPr id="9" name="TextBox 8"/>
          <p:cNvSpPr txBox="1"/>
          <p:nvPr/>
        </p:nvSpPr>
        <p:spPr>
          <a:xfrm>
            <a:off x="366486" y="4447722"/>
            <a:ext cx="3657600" cy="461665"/>
          </a:xfrm>
          <a:prstGeom prst="rect">
            <a:avLst/>
          </a:prstGeom>
          <a:solidFill>
            <a:srgbClr val="FFFFCC"/>
          </a:solidFill>
        </p:spPr>
        <p:txBody>
          <a:bodyPr wrap="square" rtlCol="0">
            <a:spAutoFit/>
          </a:bodyPr>
          <a:lstStyle/>
          <a:p>
            <a:r>
              <a:rPr lang="en-US" sz="2400" dirty="0"/>
              <a:t>P(ace)		= 4/ 270725</a:t>
            </a:r>
          </a:p>
        </p:txBody>
      </p:sp>
      <p:sp>
        <p:nvSpPr>
          <p:cNvPr id="10" name="TextBox 9"/>
          <p:cNvSpPr txBox="1"/>
          <p:nvPr/>
        </p:nvSpPr>
        <p:spPr>
          <a:xfrm>
            <a:off x="381000" y="4019550"/>
            <a:ext cx="8305800" cy="461665"/>
          </a:xfrm>
          <a:prstGeom prst="rect">
            <a:avLst/>
          </a:prstGeom>
          <a:noFill/>
        </p:spPr>
        <p:txBody>
          <a:bodyPr wrap="square" rtlCol="0">
            <a:spAutoFit/>
          </a:bodyPr>
          <a:lstStyle/>
          <a:p>
            <a:r>
              <a:rPr lang="en-US" sz="2400" dirty="0"/>
              <a:t>n(ace)		= 4 aces</a:t>
            </a:r>
          </a:p>
        </p:txBody>
      </p:sp>
      <p:graphicFrame>
        <p:nvGraphicFramePr>
          <p:cNvPr id="334850" name="Object 2"/>
          <p:cNvGraphicFramePr>
            <a:graphicFrameLocks noChangeAspect="1"/>
          </p:cNvGraphicFramePr>
          <p:nvPr/>
        </p:nvGraphicFramePr>
        <p:xfrm>
          <a:off x="2590800" y="3333751"/>
          <a:ext cx="609600" cy="477078"/>
        </p:xfrm>
        <a:graphic>
          <a:graphicData uri="http://schemas.openxmlformats.org/presentationml/2006/ole">
            <mc:AlternateContent xmlns:mc="http://schemas.openxmlformats.org/markup-compatibility/2006">
              <mc:Choice xmlns:v="urn:schemas-microsoft-com:vml" Requires="v">
                <p:oleObj spid="_x0000_s334851" name="Equation" r:id="rId5" imgW="291960" imgH="228600" progId="Equation.DSMT4">
                  <p:embed/>
                </p:oleObj>
              </mc:Choice>
              <mc:Fallback>
                <p:oleObj name="Equation" r:id="rId5" imgW="291960" imgH="228600" progId="Equation.DSMT4">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0800" y="3333751"/>
                        <a:ext cx="609600" cy="477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trips(down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trips(down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8382000" cy="830997"/>
          </a:xfrm>
          <a:prstGeom prst="rect">
            <a:avLst/>
          </a:prstGeom>
          <a:noFill/>
        </p:spPr>
        <p:txBody>
          <a:bodyPr wrap="square" rtlCol="0">
            <a:spAutoFit/>
          </a:bodyPr>
          <a:lstStyle/>
          <a:p>
            <a:r>
              <a:rPr lang="en-US" sz="2400" b="1" dirty="0">
                <a:solidFill>
                  <a:srgbClr val="0070C0"/>
                </a:solidFill>
              </a:rPr>
              <a:t>Sample Problem 1. </a:t>
            </a:r>
            <a:r>
              <a:rPr lang="en-US" sz="2400" b="1" dirty="0"/>
              <a:t>Solve Problem involving theoretical and experimental probability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6" name="TextBox 5"/>
          <p:cNvSpPr txBox="1"/>
          <p:nvPr/>
        </p:nvSpPr>
        <p:spPr>
          <a:xfrm>
            <a:off x="381000" y="1352550"/>
            <a:ext cx="8305800" cy="1477328"/>
          </a:xfrm>
          <a:prstGeom prst="rect">
            <a:avLst/>
          </a:prstGeom>
          <a:noFill/>
        </p:spPr>
        <p:txBody>
          <a:bodyPr wrap="square" rtlCol="0">
            <a:spAutoFit/>
          </a:bodyPr>
          <a:lstStyle/>
          <a:p>
            <a:r>
              <a:rPr lang="en-US" sz="2400" dirty="0"/>
              <a:t>3. From a deck of cards, four cards are drawn at random. What is the probability that:</a:t>
            </a:r>
          </a:p>
          <a:p>
            <a:r>
              <a:rPr lang="en-US" sz="2400" dirty="0"/>
              <a:t>B. All four hearts?</a:t>
            </a:r>
          </a:p>
          <a:p>
            <a:endParaRPr lang="en-US" dirty="0"/>
          </a:p>
        </p:txBody>
      </p:sp>
      <p:sp>
        <p:nvSpPr>
          <p:cNvPr id="7" name="TextBox 6"/>
          <p:cNvSpPr txBox="1"/>
          <p:nvPr/>
        </p:nvSpPr>
        <p:spPr>
          <a:xfrm>
            <a:off x="381000" y="2510058"/>
            <a:ext cx="2133600" cy="461665"/>
          </a:xfrm>
          <a:prstGeom prst="rect">
            <a:avLst/>
          </a:prstGeom>
          <a:noFill/>
        </p:spPr>
        <p:txBody>
          <a:bodyPr wrap="square" rtlCol="0">
            <a:spAutoFit/>
          </a:bodyPr>
          <a:lstStyle/>
          <a:p>
            <a:r>
              <a:rPr lang="en-US" sz="2400" dirty="0"/>
              <a:t>Solution: </a:t>
            </a:r>
          </a:p>
        </p:txBody>
      </p:sp>
      <p:sp>
        <p:nvSpPr>
          <p:cNvPr id="8" name="TextBox 7"/>
          <p:cNvSpPr txBox="1"/>
          <p:nvPr/>
        </p:nvSpPr>
        <p:spPr>
          <a:xfrm>
            <a:off x="381000" y="2962793"/>
            <a:ext cx="7924800" cy="461665"/>
          </a:xfrm>
          <a:prstGeom prst="rect">
            <a:avLst/>
          </a:prstGeom>
          <a:noFill/>
        </p:spPr>
        <p:txBody>
          <a:bodyPr wrap="square" rtlCol="0">
            <a:spAutoFit/>
          </a:bodyPr>
          <a:lstStyle/>
          <a:p>
            <a:r>
              <a:rPr lang="en-US" sz="2400" dirty="0"/>
              <a:t>B. n(S)		= 270,725</a:t>
            </a:r>
          </a:p>
        </p:txBody>
      </p:sp>
      <p:sp>
        <p:nvSpPr>
          <p:cNvPr id="9" name="TextBox 8"/>
          <p:cNvSpPr txBox="1"/>
          <p:nvPr/>
        </p:nvSpPr>
        <p:spPr>
          <a:xfrm>
            <a:off x="381000" y="4219110"/>
            <a:ext cx="6172200" cy="461665"/>
          </a:xfrm>
          <a:prstGeom prst="rect">
            <a:avLst/>
          </a:prstGeom>
          <a:solidFill>
            <a:srgbClr val="FFFFCC"/>
          </a:solidFill>
        </p:spPr>
        <p:txBody>
          <a:bodyPr wrap="square" rtlCol="0">
            <a:spAutoFit/>
          </a:bodyPr>
          <a:lstStyle/>
          <a:p>
            <a:r>
              <a:rPr lang="en-US" sz="2400" dirty="0"/>
              <a:t>P(heart)	= 715/ 270725 or 11/4165</a:t>
            </a:r>
          </a:p>
        </p:txBody>
      </p:sp>
      <p:sp>
        <p:nvSpPr>
          <p:cNvPr id="10" name="TextBox 9"/>
          <p:cNvSpPr txBox="1"/>
          <p:nvPr/>
        </p:nvSpPr>
        <p:spPr>
          <a:xfrm>
            <a:off x="381000" y="3419993"/>
            <a:ext cx="8305800" cy="830997"/>
          </a:xfrm>
          <a:prstGeom prst="rect">
            <a:avLst/>
          </a:prstGeom>
          <a:noFill/>
        </p:spPr>
        <p:txBody>
          <a:bodyPr wrap="square" rtlCol="0">
            <a:spAutoFit/>
          </a:bodyPr>
          <a:lstStyle/>
          <a:p>
            <a:r>
              <a:rPr lang="en-US" sz="2400" dirty="0"/>
              <a:t>n(heart) 	= </a:t>
            </a:r>
          </a:p>
          <a:p>
            <a:r>
              <a:rPr lang="en-US" sz="2400" dirty="0"/>
              <a:t>		= 715</a:t>
            </a:r>
          </a:p>
        </p:txBody>
      </p:sp>
      <p:graphicFrame>
        <p:nvGraphicFramePr>
          <p:cNvPr id="335874" name="Object 2"/>
          <p:cNvGraphicFramePr>
            <a:graphicFrameLocks noChangeAspect="1"/>
          </p:cNvGraphicFramePr>
          <p:nvPr/>
        </p:nvGraphicFramePr>
        <p:xfrm>
          <a:off x="2514600" y="3409950"/>
          <a:ext cx="603250" cy="472109"/>
        </p:xfrm>
        <a:graphic>
          <a:graphicData uri="http://schemas.openxmlformats.org/presentationml/2006/ole">
            <mc:AlternateContent xmlns:mc="http://schemas.openxmlformats.org/markup-compatibility/2006">
              <mc:Choice xmlns:v="urn:schemas-microsoft-com:vml" Requires="v">
                <p:oleObj spid="_x0000_s335875" name="Equation" r:id="rId5" imgW="291960" imgH="228600" progId="Equation.DSMT4">
                  <p:embed/>
                </p:oleObj>
              </mc:Choice>
              <mc:Fallback>
                <p:oleObj name="Equation" r:id="rId5" imgW="291960" imgH="228600" progId="Equation.DSMT4">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4600" y="3409950"/>
                        <a:ext cx="603250" cy="472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trips(down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trips(down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8382000" cy="830997"/>
          </a:xfrm>
          <a:prstGeom prst="rect">
            <a:avLst/>
          </a:prstGeom>
          <a:noFill/>
        </p:spPr>
        <p:txBody>
          <a:bodyPr wrap="square" rtlCol="0">
            <a:spAutoFit/>
          </a:bodyPr>
          <a:lstStyle/>
          <a:p>
            <a:r>
              <a:rPr lang="en-US" sz="2400" b="1" dirty="0">
                <a:solidFill>
                  <a:srgbClr val="0070C0"/>
                </a:solidFill>
              </a:rPr>
              <a:t>Sample Problem 1. </a:t>
            </a:r>
            <a:r>
              <a:rPr lang="en-US" sz="2400" b="1" dirty="0"/>
              <a:t>Solve Problem involving theoretical and experimental probability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6" name="TextBox 5"/>
          <p:cNvSpPr txBox="1"/>
          <p:nvPr/>
        </p:nvSpPr>
        <p:spPr>
          <a:xfrm>
            <a:off x="381000" y="1352550"/>
            <a:ext cx="8305800" cy="830997"/>
          </a:xfrm>
          <a:prstGeom prst="rect">
            <a:avLst/>
          </a:prstGeom>
          <a:noFill/>
        </p:spPr>
        <p:txBody>
          <a:bodyPr wrap="square" rtlCol="0">
            <a:spAutoFit/>
          </a:bodyPr>
          <a:lstStyle/>
          <a:p>
            <a:r>
              <a:rPr lang="en-US" sz="2400" dirty="0"/>
              <a:t>4. If a pair of dice is tossed, find the probability that the sum of the numbers that will appear is 5.</a:t>
            </a:r>
          </a:p>
        </p:txBody>
      </p:sp>
      <p:sp>
        <p:nvSpPr>
          <p:cNvPr id="7" name="TextBox 6"/>
          <p:cNvSpPr txBox="1"/>
          <p:nvPr/>
        </p:nvSpPr>
        <p:spPr>
          <a:xfrm>
            <a:off x="381000" y="2510058"/>
            <a:ext cx="2133600" cy="461665"/>
          </a:xfrm>
          <a:prstGeom prst="rect">
            <a:avLst/>
          </a:prstGeom>
          <a:noFill/>
        </p:spPr>
        <p:txBody>
          <a:bodyPr wrap="square" rtlCol="0">
            <a:spAutoFit/>
          </a:bodyPr>
          <a:lstStyle/>
          <a:p>
            <a:r>
              <a:rPr lang="en-US" sz="2400" dirty="0"/>
              <a:t>Solution: </a:t>
            </a:r>
          </a:p>
        </p:txBody>
      </p:sp>
      <p:sp>
        <p:nvSpPr>
          <p:cNvPr id="8" name="TextBox 7"/>
          <p:cNvSpPr txBox="1"/>
          <p:nvPr/>
        </p:nvSpPr>
        <p:spPr>
          <a:xfrm>
            <a:off x="381000" y="2962793"/>
            <a:ext cx="7924800" cy="461665"/>
          </a:xfrm>
          <a:prstGeom prst="rect">
            <a:avLst/>
          </a:prstGeom>
          <a:noFill/>
        </p:spPr>
        <p:txBody>
          <a:bodyPr wrap="square" rtlCol="0">
            <a:spAutoFit/>
          </a:bodyPr>
          <a:lstStyle/>
          <a:p>
            <a:r>
              <a:rPr lang="en-US" sz="2400" dirty="0"/>
              <a:t>n(S) 		= 36</a:t>
            </a:r>
          </a:p>
        </p:txBody>
      </p:sp>
      <p:sp>
        <p:nvSpPr>
          <p:cNvPr id="9" name="TextBox 8"/>
          <p:cNvSpPr txBox="1"/>
          <p:nvPr/>
        </p:nvSpPr>
        <p:spPr>
          <a:xfrm>
            <a:off x="381000" y="3943350"/>
            <a:ext cx="6172200" cy="461665"/>
          </a:xfrm>
          <a:prstGeom prst="rect">
            <a:avLst/>
          </a:prstGeom>
          <a:solidFill>
            <a:srgbClr val="FFFFCC"/>
          </a:solidFill>
        </p:spPr>
        <p:txBody>
          <a:bodyPr wrap="square" rtlCol="0">
            <a:spAutoFit/>
          </a:bodyPr>
          <a:lstStyle/>
          <a:p>
            <a:r>
              <a:rPr lang="en-US" sz="2400" dirty="0"/>
              <a:t>P(E) 		= 4/36 = 1/9 ways</a:t>
            </a:r>
          </a:p>
        </p:txBody>
      </p:sp>
      <p:sp>
        <p:nvSpPr>
          <p:cNvPr id="10" name="TextBox 9"/>
          <p:cNvSpPr txBox="1"/>
          <p:nvPr/>
        </p:nvSpPr>
        <p:spPr>
          <a:xfrm>
            <a:off x="381000" y="3419993"/>
            <a:ext cx="8305800" cy="461665"/>
          </a:xfrm>
          <a:prstGeom prst="rect">
            <a:avLst/>
          </a:prstGeom>
          <a:noFill/>
        </p:spPr>
        <p:txBody>
          <a:bodyPr wrap="square" rtlCol="0">
            <a:spAutoFit/>
          </a:bodyPr>
          <a:lstStyle/>
          <a:p>
            <a:r>
              <a:rPr lang="en-US" sz="2400" dirty="0"/>
              <a:t>E		= {(1, 4),(4, 1),(2,3),(3,2)} = 4</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trips(down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trips(down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lvl="0" algn="l">
              <a:defRPr/>
            </a:pPr>
            <a:r>
              <a:rPr lang="en-US" sz="1800" b="1" dirty="0"/>
              <a:t>Theoretical and Experimental Probability</a:t>
            </a:r>
            <a:endParaRPr lang="en-US" sz="1700" b="1" dirty="0">
              <a:latin typeface="Cambria" panose="02040503050406030204" pitchFamily="18" charset="0"/>
            </a:endParaRPr>
          </a:p>
        </p:txBody>
      </p:sp>
      <p:sp>
        <p:nvSpPr>
          <p:cNvPr id="3" name="Content Placeholder 2"/>
          <p:cNvSpPr>
            <a:spLocks noGrp="1"/>
          </p:cNvSpPr>
          <p:nvPr>
            <p:ph idx="1"/>
          </p:nvPr>
        </p:nvSpPr>
        <p:spPr>
          <a:xfrm>
            <a:off x="228600" y="742950"/>
            <a:ext cx="8686800" cy="4114800"/>
          </a:xfrm>
        </p:spPr>
        <p:txBody>
          <a:bodyPr>
            <a:normAutofit/>
          </a:bodyPr>
          <a:lstStyle/>
          <a:p>
            <a:pPr marL="0" indent="0" algn="ctr">
              <a:buNone/>
            </a:pPr>
            <a:r>
              <a:rPr lang="en-US" sz="2400" b="1" dirty="0">
                <a:solidFill>
                  <a:srgbClr val="0070C0"/>
                </a:solidFill>
              </a:rPr>
              <a:t>Students will be able to:</a:t>
            </a:r>
          </a:p>
          <a:p>
            <a:pPr marL="0" indent="0" algn="ctr">
              <a:buNone/>
            </a:pPr>
            <a:r>
              <a:rPr lang="en-US" sz="2400" dirty="0"/>
              <a:t>Understand the and solve problem involving probability of an event</a:t>
            </a:r>
          </a:p>
          <a:p>
            <a:pPr marL="0" indent="0" algn="ctr">
              <a:buNone/>
            </a:pPr>
            <a:r>
              <a:rPr lang="en-US" sz="2400" b="1" dirty="0">
                <a:solidFill>
                  <a:srgbClr val="0070C0"/>
                </a:solidFill>
              </a:rPr>
              <a:t>Key Vocabulary:</a:t>
            </a:r>
          </a:p>
          <a:p>
            <a:pPr>
              <a:buFont typeface="Symbol" panose="05050102010706020507" pitchFamily="18" charset="2"/>
              <a:buChar char="·"/>
            </a:pPr>
            <a:r>
              <a:rPr lang="en-US" sz="2400" dirty="0"/>
              <a:t>Sample space			</a:t>
            </a:r>
          </a:p>
          <a:p>
            <a:pPr>
              <a:buFont typeface="Symbol" panose="05050102010706020507" pitchFamily="18" charset="2"/>
              <a:buChar char="·"/>
            </a:pPr>
            <a:r>
              <a:rPr lang="en-US" sz="2400" dirty="0"/>
              <a:t>Combinations</a:t>
            </a:r>
          </a:p>
          <a:p>
            <a:pPr>
              <a:buFont typeface="Symbol" panose="05050102010706020507" pitchFamily="18" charset="2"/>
              <a:buChar char="·"/>
            </a:pPr>
            <a:r>
              <a:rPr lang="en-US" sz="2400" dirty="0"/>
              <a:t>Event</a:t>
            </a:r>
          </a:p>
          <a:p>
            <a:pPr>
              <a:buFont typeface="Symbol" panose="05050102010706020507" pitchFamily="18" charset="2"/>
              <a:buChar char="·"/>
            </a:pPr>
            <a:r>
              <a:rPr lang="en-US" sz="2400" dirty="0"/>
              <a:t>Probability</a:t>
            </a:r>
          </a:p>
          <a:p>
            <a:pPr>
              <a:buNone/>
            </a:pPr>
            <a:endParaRPr lang="en-US" sz="2400" dirty="0"/>
          </a:p>
        </p:txBody>
      </p:sp>
      <p:pic>
        <p:nvPicPr>
          <p:cNvPr id="5" name="Picture 2" descr="C:\Users\nicart\Dropbox\algebra 1\Horizontal Logo (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7064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trips(downLeft)">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trips(downLeft)">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Probability Theory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554545"/>
          </a:xfrm>
          <a:prstGeom prst="rect">
            <a:avLst/>
          </a:prstGeom>
          <a:noFill/>
        </p:spPr>
        <p:txBody>
          <a:bodyPr wrap="square" rtlCol="0">
            <a:spAutoFit/>
          </a:bodyPr>
          <a:lstStyle/>
          <a:p>
            <a:pPr algn="just"/>
            <a:r>
              <a:rPr lang="en-US" sz="3200" b="1" dirty="0"/>
              <a:t>	</a:t>
            </a:r>
            <a:r>
              <a:rPr lang="en-US" sz="3200" i="1" dirty="0"/>
              <a:t>Probability</a:t>
            </a:r>
            <a:r>
              <a:rPr lang="en-US" sz="3200" dirty="0"/>
              <a:t> is a branch of mathematics that deals with the study of the possible outcomes of an event or set of events, together with the outcomes relatively likelihood and distributions.  </a:t>
            </a:r>
          </a:p>
          <a:p>
            <a:pPr algn="just"/>
            <a:endParaRPr lang="en-US" sz="3200" dirty="0"/>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Probability Theory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539430"/>
          </a:xfrm>
          <a:prstGeom prst="rect">
            <a:avLst/>
          </a:prstGeom>
          <a:noFill/>
        </p:spPr>
        <p:txBody>
          <a:bodyPr wrap="square" rtlCol="0">
            <a:spAutoFit/>
          </a:bodyPr>
          <a:lstStyle/>
          <a:p>
            <a:pPr algn="just"/>
            <a:r>
              <a:rPr lang="en-US" sz="2800" b="1" dirty="0"/>
              <a:t>	</a:t>
            </a:r>
            <a:r>
              <a:rPr lang="en-US" sz="2800" dirty="0"/>
              <a:t>For example, in an experiment of tossing a coin once there are two possible outcomes: either head or tail will come out. The probability that hear occur is 1 out of 2, or 1/2, 0.5 or 50%.</a:t>
            </a:r>
          </a:p>
          <a:p>
            <a:pPr algn="just"/>
            <a:endParaRPr lang="en-US" sz="2800" dirty="0"/>
          </a:p>
          <a:p>
            <a:pPr algn="just"/>
            <a:r>
              <a:rPr lang="en-US" sz="2800" b="1" dirty="0"/>
              <a:t>	</a:t>
            </a:r>
            <a:r>
              <a:rPr lang="en-US" sz="2800" dirty="0"/>
              <a:t>Probabilities can be given in fraction form, in decimals, or in percent. It is denoted by the symbol P(Event). Example P(H) = 1/2. </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2" end="2"/>
                                            </p:txEl>
                                          </p:spTgt>
                                        </p:tgtEl>
                                        <p:attrNameLst>
                                          <p:attrName>style.visibility</p:attrName>
                                        </p:attrNameLst>
                                      </p:cBhvr>
                                      <p:to>
                                        <p:strVal val="visible"/>
                                      </p:to>
                                    </p:set>
                                    <p:animEffect transition="in" filter="strips(downLeft)">
                                      <p:cBhvr>
                                        <p:cTn id="17" dur="500"/>
                                        <p:tgtEl>
                                          <p:spTgt spid="1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Probability Theory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2677656"/>
          </a:xfrm>
          <a:prstGeom prst="rect">
            <a:avLst/>
          </a:prstGeom>
          <a:noFill/>
        </p:spPr>
        <p:txBody>
          <a:bodyPr wrap="square" rtlCol="0">
            <a:spAutoFit/>
          </a:bodyPr>
          <a:lstStyle/>
          <a:p>
            <a:r>
              <a:rPr lang="en-US" sz="2800" b="1" dirty="0"/>
              <a:t>Sample Space</a:t>
            </a:r>
            <a:endParaRPr lang="en-US" sz="2800" dirty="0"/>
          </a:p>
          <a:p>
            <a:r>
              <a:rPr lang="en-US" sz="2800" b="1" dirty="0"/>
              <a:t>	</a:t>
            </a:r>
            <a:r>
              <a:rPr lang="en-US" sz="2800" dirty="0"/>
              <a:t>In an experiment, the set of all possible outcomes is called the sample space, denoted by </a:t>
            </a:r>
            <a:r>
              <a:rPr lang="en-US" sz="2800" i="1" dirty="0"/>
              <a:t>S.</a:t>
            </a:r>
            <a:endParaRPr lang="en-US" sz="2800" dirty="0"/>
          </a:p>
          <a:p>
            <a:endParaRPr lang="en-US" sz="2800" b="1" dirty="0"/>
          </a:p>
          <a:p>
            <a:r>
              <a:rPr lang="en-US" sz="2800" b="1" dirty="0"/>
              <a:t>Event</a:t>
            </a:r>
          </a:p>
          <a:p>
            <a:r>
              <a:rPr lang="en-US" sz="2800" dirty="0"/>
              <a:t>	An event is any subset of a sample space.</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Effect transition="in" filter="strips(downLeft)">
                                      <p:cBhvr>
                                        <p:cTn id="17" dur="500"/>
                                        <p:tgtEl>
                                          <p:spTgt spid="1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7">
                                            <p:txEl>
                                              <p:pRg st="3" end="3"/>
                                            </p:txEl>
                                          </p:spTgt>
                                        </p:tgtEl>
                                        <p:attrNameLst>
                                          <p:attrName>style.visibility</p:attrName>
                                        </p:attrNameLst>
                                      </p:cBhvr>
                                      <p:to>
                                        <p:strVal val="visible"/>
                                      </p:to>
                                    </p:set>
                                    <p:animEffect transition="in" filter="strips(downLeft)">
                                      <p:cBhvr>
                                        <p:cTn id="22" dur="500"/>
                                        <p:tgtEl>
                                          <p:spTgt spid="1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7">
                                            <p:txEl>
                                              <p:pRg st="4" end="4"/>
                                            </p:txEl>
                                          </p:spTgt>
                                        </p:tgtEl>
                                        <p:attrNameLst>
                                          <p:attrName>style.visibility</p:attrName>
                                        </p:attrNameLst>
                                      </p:cBhvr>
                                      <p:to>
                                        <p:strVal val="visible"/>
                                      </p:to>
                                    </p:set>
                                    <p:animEffect transition="in" filter="strips(downLeft)">
                                      <p:cBhvr>
                                        <p:cTn id="27" dur="500"/>
                                        <p:tgtEl>
                                          <p:spTgt spid="1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Probability Theory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3170099"/>
          </a:xfrm>
          <a:prstGeom prst="rect">
            <a:avLst/>
          </a:prstGeom>
          <a:noFill/>
        </p:spPr>
        <p:txBody>
          <a:bodyPr wrap="square" rtlCol="0">
            <a:spAutoFit/>
          </a:bodyPr>
          <a:lstStyle/>
          <a:p>
            <a:pPr algn="just"/>
            <a:r>
              <a:rPr lang="en-US" sz="3200" dirty="0"/>
              <a:t>Example: Toss a dies once. The sample space S consists of 6 members which represent the numbers on the 6 faces of a die. Hence, S = {1, 2, 3, 4, 5, 6}. Let A be the event that an even number will occur. Then A = {2, 4, 6}.</a:t>
            </a:r>
          </a:p>
          <a:p>
            <a:endParaRPr lang="en-US" sz="4000" dirty="0"/>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6553200" cy="461665"/>
          </a:xfrm>
          <a:prstGeom prst="rect">
            <a:avLst/>
          </a:prstGeom>
          <a:noFill/>
        </p:spPr>
        <p:txBody>
          <a:bodyPr wrap="square" rtlCol="0">
            <a:spAutoFit/>
          </a:bodyPr>
          <a:lstStyle/>
          <a:p>
            <a:r>
              <a:rPr lang="en-US" sz="2400" b="1" dirty="0">
                <a:solidFill>
                  <a:srgbClr val="0070C0"/>
                </a:solidFill>
              </a:rPr>
              <a:t>The Probability of the Occurrence of an Event</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17" name="TextBox 16"/>
          <p:cNvSpPr txBox="1"/>
          <p:nvPr/>
        </p:nvSpPr>
        <p:spPr>
          <a:xfrm>
            <a:off x="457200" y="971550"/>
            <a:ext cx="8305800" cy="1077218"/>
          </a:xfrm>
          <a:prstGeom prst="rect">
            <a:avLst/>
          </a:prstGeom>
          <a:noFill/>
        </p:spPr>
        <p:txBody>
          <a:bodyPr wrap="square" rtlCol="0">
            <a:spAutoFit/>
          </a:bodyPr>
          <a:lstStyle/>
          <a:p>
            <a:pPr algn="just"/>
            <a:r>
              <a:rPr lang="en-US" sz="3200" dirty="0"/>
              <a:t>The probability of the occurrence of an event E is given by the formula</a:t>
            </a:r>
            <a:endParaRPr lang="en-US" sz="4000" dirty="0"/>
          </a:p>
        </p:txBody>
      </p:sp>
      <p:graphicFrame>
        <p:nvGraphicFramePr>
          <p:cNvPr id="333826" name="Object 2"/>
          <p:cNvGraphicFramePr>
            <a:graphicFrameLocks noChangeAspect="1"/>
          </p:cNvGraphicFramePr>
          <p:nvPr/>
        </p:nvGraphicFramePr>
        <p:xfrm>
          <a:off x="3048000" y="2190750"/>
          <a:ext cx="3048000" cy="1524000"/>
        </p:xfrm>
        <a:graphic>
          <a:graphicData uri="http://schemas.openxmlformats.org/presentationml/2006/ole">
            <mc:AlternateContent xmlns:mc="http://schemas.openxmlformats.org/markup-compatibility/2006">
              <mc:Choice xmlns:v="urn:schemas-microsoft-com:vml" Requires="v">
                <p:oleObj spid="_x0000_s333827" name="Equation" r:id="rId5" imgW="838080" imgH="419040" progId="Equation.DSMT4">
                  <p:embed/>
                </p:oleObj>
              </mc:Choice>
              <mc:Fallback>
                <p:oleObj name="Equation" r:id="rId5" imgW="838080" imgH="419040" progId="Equation.DSMT4">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000" y="2190750"/>
                        <a:ext cx="3048000"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strips(downLeft)">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33826"/>
                                        </p:tgtEl>
                                        <p:attrNameLst>
                                          <p:attrName>style.visibility</p:attrName>
                                        </p:attrNameLst>
                                      </p:cBhvr>
                                      <p:to>
                                        <p:strVal val="visible"/>
                                      </p:to>
                                    </p:set>
                                    <p:animEffect transition="in" filter="strips(downLeft)">
                                      <p:cBhvr>
                                        <p:cTn id="17" dur="500"/>
                                        <p:tgtEl>
                                          <p:spTgt spid="333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8382000" cy="830997"/>
          </a:xfrm>
          <a:prstGeom prst="rect">
            <a:avLst/>
          </a:prstGeom>
          <a:noFill/>
        </p:spPr>
        <p:txBody>
          <a:bodyPr wrap="square" rtlCol="0">
            <a:spAutoFit/>
          </a:bodyPr>
          <a:lstStyle/>
          <a:p>
            <a:r>
              <a:rPr lang="en-US" sz="2400" b="1" dirty="0">
                <a:solidFill>
                  <a:srgbClr val="0070C0"/>
                </a:solidFill>
              </a:rPr>
              <a:t>Sample Problem 1. </a:t>
            </a:r>
            <a:r>
              <a:rPr lang="en-US" sz="2400" b="1" dirty="0"/>
              <a:t>Solve Problem involving theoretical and experimental probability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6" name="TextBox 5"/>
          <p:cNvSpPr txBox="1"/>
          <p:nvPr/>
        </p:nvSpPr>
        <p:spPr>
          <a:xfrm>
            <a:off x="381000" y="1352550"/>
            <a:ext cx="8305800" cy="1477328"/>
          </a:xfrm>
          <a:prstGeom prst="rect">
            <a:avLst/>
          </a:prstGeom>
          <a:noFill/>
        </p:spPr>
        <p:txBody>
          <a:bodyPr wrap="square" rtlCol="0">
            <a:spAutoFit/>
          </a:bodyPr>
          <a:lstStyle/>
          <a:p>
            <a:r>
              <a:rPr lang="en-US" sz="2400" dirty="0"/>
              <a:t>1. A box contains one red ball, one white ball, and one blue ball. If the experiment is to remove one ball at random from the box, what is the probability that it is red?</a:t>
            </a:r>
          </a:p>
          <a:p>
            <a:endParaRPr lang="en-US" dirty="0"/>
          </a:p>
        </p:txBody>
      </p:sp>
      <p:sp>
        <p:nvSpPr>
          <p:cNvPr id="7" name="TextBox 6"/>
          <p:cNvSpPr txBox="1"/>
          <p:nvPr/>
        </p:nvSpPr>
        <p:spPr>
          <a:xfrm>
            <a:off x="381000" y="2495550"/>
            <a:ext cx="2133600" cy="461665"/>
          </a:xfrm>
          <a:prstGeom prst="rect">
            <a:avLst/>
          </a:prstGeom>
          <a:noFill/>
        </p:spPr>
        <p:txBody>
          <a:bodyPr wrap="square" rtlCol="0">
            <a:spAutoFit/>
          </a:bodyPr>
          <a:lstStyle/>
          <a:p>
            <a:r>
              <a:rPr lang="en-US" sz="2400" dirty="0"/>
              <a:t>Solution: </a:t>
            </a:r>
          </a:p>
        </p:txBody>
      </p:sp>
      <p:sp>
        <p:nvSpPr>
          <p:cNvPr id="8" name="TextBox 7"/>
          <p:cNvSpPr txBox="1"/>
          <p:nvPr/>
        </p:nvSpPr>
        <p:spPr>
          <a:xfrm>
            <a:off x="381000" y="3024485"/>
            <a:ext cx="5257800" cy="461665"/>
          </a:xfrm>
          <a:prstGeom prst="rect">
            <a:avLst/>
          </a:prstGeom>
          <a:noFill/>
        </p:spPr>
        <p:txBody>
          <a:bodyPr wrap="square" rtlCol="0">
            <a:spAutoFit/>
          </a:bodyPr>
          <a:lstStyle/>
          <a:p>
            <a:r>
              <a:rPr lang="en-US" sz="2400" dirty="0"/>
              <a:t>S ={R,W,B}; E = {R}; n(S) = 3, and n(E) = 1.</a:t>
            </a:r>
          </a:p>
        </p:txBody>
      </p:sp>
      <p:sp>
        <p:nvSpPr>
          <p:cNvPr id="9" name="TextBox 8"/>
          <p:cNvSpPr txBox="1"/>
          <p:nvPr/>
        </p:nvSpPr>
        <p:spPr>
          <a:xfrm>
            <a:off x="381000" y="3562350"/>
            <a:ext cx="4800600" cy="461665"/>
          </a:xfrm>
          <a:prstGeom prst="rect">
            <a:avLst/>
          </a:prstGeom>
          <a:solidFill>
            <a:srgbClr val="FFFFCC"/>
          </a:solidFill>
        </p:spPr>
        <p:txBody>
          <a:bodyPr wrap="square" rtlCol="0">
            <a:spAutoFit/>
          </a:bodyPr>
          <a:lstStyle/>
          <a:p>
            <a:r>
              <a:rPr lang="en-US" sz="2400" dirty="0"/>
              <a:t>Form the formula, P(E) =1/3</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trips(down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trips(down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trips(down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strips(down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 grpId="0"/>
      <p:bldP spid="7" grpId="0"/>
      <p:bldP spid="8" grpId="0"/>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nicart\Dropbox\algebra 1\Horizontal Logo (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7227" y="4868852"/>
            <a:ext cx="2414016" cy="30412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04800" y="438150"/>
            <a:ext cx="8382000" cy="830997"/>
          </a:xfrm>
          <a:prstGeom prst="rect">
            <a:avLst/>
          </a:prstGeom>
          <a:noFill/>
        </p:spPr>
        <p:txBody>
          <a:bodyPr wrap="square" rtlCol="0">
            <a:spAutoFit/>
          </a:bodyPr>
          <a:lstStyle/>
          <a:p>
            <a:r>
              <a:rPr lang="en-US" sz="2400" b="1" dirty="0">
                <a:solidFill>
                  <a:srgbClr val="0070C0"/>
                </a:solidFill>
              </a:rPr>
              <a:t>Sample Problem 1. </a:t>
            </a:r>
            <a:r>
              <a:rPr lang="en-US" sz="2400" b="1" dirty="0"/>
              <a:t>Solve Problem involving theoretical and experimental probability</a:t>
            </a:r>
            <a:endParaRPr lang="en-US" sz="2400" dirty="0">
              <a:solidFill>
                <a:srgbClr val="0070C0"/>
              </a:solidFill>
            </a:endParaRPr>
          </a:p>
        </p:txBody>
      </p:sp>
      <p:sp>
        <p:nvSpPr>
          <p:cNvPr id="21" name="Title 1"/>
          <p:cNvSpPr txBox="1">
            <a:spLocks/>
          </p:cNvSpPr>
          <p:nvPr/>
        </p:nvSpPr>
        <p:spPr>
          <a:xfrm>
            <a:off x="0" y="0"/>
            <a:ext cx="8229600" cy="365760"/>
          </a:xfrm>
          <a:prstGeom prst="rect">
            <a:avLst/>
          </a:prstGeom>
        </p:spPr>
        <p:txBody>
          <a:bodyPr vert="horz" lIns="91440" tIns="45720" rIns="91440" bIns="45720" rtlCol="0" anchor="ctr">
            <a:normAutofit/>
          </a:bodyPr>
          <a:lstStyle/>
          <a:p>
            <a:pPr lvl="0">
              <a:spcBef>
                <a:spcPct val="0"/>
              </a:spcBef>
              <a:defRPr/>
            </a:pPr>
            <a:r>
              <a:rPr lang="en-US" sz="1600" b="1" dirty="0"/>
              <a:t>Theoretical and Experimental Probability</a:t>
            </a:r>
            <a:endParaRPr kumimoji="0" lang="en-US" sz="1700" b="1" i="0" u="none" strike="noStrike" kern="1200" cap="none" spc="0" normalizeH="0" baseline="0" noProof="0" dirty="0">
              <a:ln>
                <a:noFill/>
              </a:ln>
              <a:solidFill>
                <a:schemeClr val="tx1"/>
              </a:solidFill>
              <a:effectLst/>
              <a:uLnTx/>
              <a:uFillTx/>
              <a:latin typeface="Cambria" panose="02040503050406030204" pitchFamily="18" charset="0"/>
              <a:ea typeface="+mj-ea"/>
              <a:cs typeface="+mj-cs"/>
            </a:endParaRPr>
          </a:p>
        </p:txBody>
      </p:sp>
      <p:sp>
        <p:nvSpPr>
          <p:cNvPr id="6" name="TextBox 5"/>
          <p:cNvSpPr txBox="1"/>
          <p:nvPr/>
        </p:nvSpPr>
        <p:spPr>
          <a:xfrm>
            <a:off x="381000" y="1352550"/>
            <a:ext cx="8305800" cy="1107996"/>
          </a:xfrm>
          <a:prstGeom prst="rect">
            <a:avLst/>
          </a:prstGeom>
          <a:noFill/>
        </p:spPr>
        <p:txBody>
          <a:bodyPr wrap="square" rtlCol="0">
            <a:spAutoFit/>
          </a:bodyPr>
          <a:lstStyle/>
          <a:p>
            <a:r>
              <a:rPr lang="en-US" sz="2400" dirty="0"/>
              <a:t>2. Let two dice be tossed once. Find the probability that the sum of the numbers shown on the two top faces is six.  </a:t>
            </a:r>
          </a:p>
          <a:p>
            <a:endParaRPr lang="en-US" dirty="0"/>
          </a:p>
        </p:txBody>
      </p:sp>
      <p:sp>
        <p:nvSpPr>
          <p:cNvPr id="7" name="TextBox 6"/>
          <p:cNvSpPr txBox="1"/>
          <p:nvPr/>
        </p:nvSpPr>
        <p:spPr>
          <a:xfrm>
            <a:off x="381000" y="2190750"/>
            <a:ext cx="2133600" cy="461665"/>
          </a:xfrm>
          <a:prstGeom prst="rect">
            <a:avLst/>
          </a:prstGeom>
          <a:noFill/>
        </p:spPr>
        <p:txBody>
          <a:bodyPr wrap="square" rtlCol="0">
            <a:spAutoFit/>
          </a:bodyPr>
          <a:lstStyle/>
          <a:p>
            <a:r>
              <a:rPr lang="en-US" sz="2400" dirty="0"/>
              <a:t>Solution: </a:t>
            </a:r>
          </a:p>
        </p:txBody>
      </p:sp>
      <p:sp>
        <p:nvSpPr>
          <p:cNvPr id="8" name="TextBox 7"/>
          <p:cNvSpPr txBox="1"/>
          <p:nvPr/>
        </p:nvSpPr>
        <p:spPr>
          <a:xfrm>
            <a:off x="381000" y="2643485"/>
            <a:ext cx="7924800" cy="461665"/>
          </a:xfrm>
          <a:prstGeom prst="rect">
            <a:avLst/>
          </a:prstGeom>
          <a:noFill/>
        </p:spPr>
        <p:txBody>
          <a:bodyPr wrap="square" rtlCol="0">
            <a:spAutoFit/>
          </a:bodyPr>
          <a:lstStyle/>
          <a:p>
            <a:r>
              <a:rPr lang="en-US" sz="2400" dirty="0"/>
              <a:t>S = {(1, 1),(1,2),......,(6,6)}	 		n(S) = 36 from 6² </a:t>
            </a:r>
          </a:p>
        </p:txBody>
      </p:sp>
      <p:sp>
        <p:nvSpPr>
          <p:cNvPr id="9" name="TextBox 8"/>
          <p:cNvSpPr txBox="1"/>
          <p:nvPr/>
        </p:nvSpPr>
        <p:spPr>
          <a:xfrm>
            <a:off x="381000" y="3638550"/>
            <a:ext cx="2362200" cy="461665"/>
          </a:xfrm>
          <a:prstGeom prst="rect">
            <a:avLst/>
          </a:prstGeom>
          <a:solidFill>
            <a:srgbClr val="FFFFCC"/>
          </a:solidFill>
        </p:spPr>
        <p:txBody>
          <a:bodyPr wrap="square" rtlCol="0">
            <a:spAutoFit/>
          </a:bodyPr>
          <a:lstStyle/>
          <a:p>
            <a:pPr algn="ctr"/>
            <a:r>
              <a:rPr lang="en-US" sz="2400" dirty="0"/>
              <a:t>P(E) = 5/36</a:t>
            </a:r>
          </a:p>
        </p:txBody>
      </p:sp>
      <p:sp>
        <p:nvSpPr>
          <p:cNvPr id="10" name="TextBox 9"/>
          <p:cNvSpPr txBox="1"/>
          <p:nvPr/>
        </p:nvSpPr>
        <p:spPr>
          <a:xfrm>
            <a:off x="381000" y="3100685"/>
            <a:ext cx="8305800" cy="461665"/>
          </a:xfrm>
          <a:prstGeom prst="rect">
            <a:avLst/>
          </a:prstGeom>
          <a:noFill/>
        </p:spPr>
        <p:txBody>
          <a:bodyPr wrap="square" rtlCol="0">
            <a:spAutoFit/>
          </a:bodyPr>
          <a:lstStyle/>
          <a:p>
            <a:r>
              <a:rPr lang="en-US" sz="2400" dirty="0"/>
              <a:t>E = {(1, 5), (5, 1), (3, 3), (2, 4),(4, 2)}		 n(E) = 5</a:t>
            </a:r>
          </a:p>
        </p:txBody>
      </p:sp>
    </p:spTree>
    <p:extLst>
      <p:ext uri="{BB962C8B-B14F-4D97-AF65-F5344CB8AC3E}">
        <p14:creationId xmlns:p14="http://schemas.microsoft.com/office/powerpoint/2010/main" val="110947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trips(down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trips(down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889</TotalTime>
  <Words>546</Words>
  <Application>Microsoft Office PowerPoint</Application>
  <PresentationFormat>On-screen Show (16:9)</PresentationFormat>
  <Paragraphs>81</Paragraphs>
  <Slides>12</Slides>
  <Notes>11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8" baseType="lpstr">
      <vt:lpstr>Arial</vt:lpstr>
      <vt:lpstr>Calibri</vt:lpstr>
      <vt:lpstr>Cambria</vt:lpstr>
      <vt:lpstr>Symbol</vt:lpstr>
      <vt:lpstr>Office Theme</vt:lpstr>
      <vt:lpstr>Equation</vt:lpstr>
      <vt:lpstr>Theoretical and Experimental Probability</vt:lpstr>
      <vt:lpstr>Theoretical and Experimental Probability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NYL NICART</dc:creator>
  <cp:lastModifiedBy>Jeff Twiddy</cp:lastModifiedBy>
  <cp:revision>215</cp:revision>
  <dcterms:created xsi:type="dcterms:W3CDTF">2016-12-20T05:05:08Z</dcterms:created>
  <dcterms:modified xsi:type="dcterms:W3CDTF">2017-02-16T16:37:48Z</dcterms:modified>
</cp:coreProperties>
</file>